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346" r:id="rId2"/>
    <p:sldId id="303" r:id="rId3"/>
    <p:sldId id="345"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28" autoAdjust="0"/>
    <p:restoredTop sz="90533" autoAdjust="0"/>
  </p:normalViewPr>
  <p:slideViewPr>
    <p:cSldViewPr>
      <p:cViewPr varScale="1">
        <p:scale>
          <a:sx n="80" d="100"/>
          <a:sy n="80" d="100"/>
        </p:scale>
        <p:origin x="258" y="51"/>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63B9A5C-8604-4274-A9DA-7C2279363D3A}" type="datetimeFigureOut">
              <a:rPr lang="en-US" smtClean="0"/>
              <a:t>5/24/2020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9571913-A203-4143-AE2A-6219C3B3C9B2}" type="slidenum">
              <a:rPr lang="en-US" smtClean="0"/>
              <a:t>‹#›</a:t>
            </a:fld>
            <a:endParaRPr lang="en-US"/>
          </a:p>
        </p:txBody>
      </p:sp>
    </p:spTree>
    <p:extLst>
      <p:ext uri="{BB962C8B-B14F-4D97-AF65-F5344CB8AC3E}">
        <p14:creationId xmlns:p14="http://schemas.microsoft.com/office/powerpoint/2010/main" val="1202422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377EA8C-17E4-4C89-B1A9-5655252830CD}" type="datetimeFigureOut">
              <a:rPr lang="en-US" smtClean="0"/>
              <a:t>5/24/2020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7EBCA9A-3FBD-4C4C-B7F4-1526010FE34A}" type="slidenum">
              <a:rPr lang="en-US" smtClean="0"/>
              <a:t>‹#›</a:t>
            </a:fld>
            <a:endParaRPr lang="en-US"/>
          </a:p>
        </p:txBody>
      </p:sp>
    </p:spTree>
    <p:extLst>
      <p:ext uri="{BB962C8B-B14F-4D97-AF65-F5344CB8AC3E}">
        <p14:creationId xmlns:p14="http://schemas.microsoft.com/office/powerpoint/2010/main" val="384377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EBCA9A-3FBD-4C4C-B7F4-1526010FE34A}" type="slidenum">
              <a:rPr lang="en-US" smtClean="0"/>
              <a:t>2</a:t>
            </a:fld>
            <a:endParaRPr lang="en-US"/>
          </a:p>
        </p:txBody>
      </p:sp>
    </p:spTree>
    <p:extLst>
      <p:ext uri="{BB962C8B-B14F-4D97-AF65-F5344CB8AC3E}">
        <p14:creationId xmlns:p14="http://schemas.microsoft.com/office/powerpoint/2010/main" val="169074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581C075A-ED0D-4726-9B42-4DDCF5053F75}"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1C075A-ED0D-4726-9B42-4DDCF5053F7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1C075A-ED0D-4726-9B42-4DDCF5053F7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1C075A-ED0D-4726-9B42-4DDCF5053F7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1C075A-ED0D-4726-9B42-4DDCF5053F75}"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1C075A-ED0D-4726-9B42-4DDCF5053F7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1C075A-ED0D-4726-9B42-4DDCF5053F7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1C075A-ED0D-4726-9B42-4DDCF5053F7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1C075A-ED0D-4726-9B42-4DDCF5053F75}"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1C075A-ED0D-4726-9B42-4DDCF5053F7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A2EEAA3D-3B95-4DFB-8A95-B9F87992FFD6}" type="datetimeFigureOut">
              <a:rPr lang="en-US" smtClean="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1C075A-ED0D-4726-9B42-4DDCF5053F75}"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EEAA3D-3B95-4DFB-8A95-B9F87992FFD6}" type="datetimeFigureOut">
              <a:rPr lang="en-US" smtClean="0"/>
              <a:pPr/>
              <a:t>5/24/2020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1C075A-ED0D-4726-9B42-4DDCF5053F75}"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33800" y="1143000"/>
            <a:ext cx="5029200" cy="1752600"/>
          </a:xfrm>
        </p:spPr>
        <p:txBody>
          <a:bodyPr>
            <a:noAutofit/>
          </a:bodyPr>
          <a:lstStyle/>
          <a:p>
            <a:r>
              <a:rPr lang="en-US" sz="2200" dirty="0" smtClean="0"/>
              <a:t>Erica Andrade serves as </a:t>
            </a:r>
            <a:r>
              <a:rPr lang="en-US" sz="2200" dirty="0" smtClean="0"/>
              <a:t>the </a:t>
            </a:r>
            <a:r>
              <a:rPr lang="en-US" sz="2200" dirty="0" smtClean="0"/>
              <a:t>Family Advocate at Mesa Middle School and </a:t>
            </a:r>
            <a:r>
              <a:rPr lang="en-US" sz="2200" dirty="0" err="1" smtClean="0"/>
              <a:t>Judkins</a:t>
            </a:r>
            <a:r>
              <a:rPr lang="en-US" sz="2200" dirty="0" smtClean="0"/>
              <a:t> Middle School</a:t>
            </a:r>
            <a:r>
              <a:rPr lang="en-US" sz="2200" dirty="0" smtClean="0"/>
              <a:t>.</a:t>
            </a:r>
          </a:p>
          <a:p>
            <a:endParaRPr lang="en-US" sz="2200" dirty="0" smtClean="0"/>
          </a:p>
          <a:p>
            <a:r>
              <a:rPr lang="en-US" sz="2200" dirty="0" smtClean="0"/>
              <a:t>She works closely with School Counselors, the Friday Night Live Team,  </a:t>
            </a:r>
            <a:r>
              <a:rPr lang="en-US" sz="2200" dirty="0" err="1" smtClean="0"/>
              <a:t>Oceano</a:t>
            </a:r>
            <a:r>
              <a:rPr lang="en-US" sz="2200" dirty="0" smtClean="0"/>
              <a:t> Family Resource Center and 5 Cities Homeless Coalition so families basic needs are addressed quickly.  </a:t>
            </a:r>
          </a:p>
          <a:p>
            <a:endParaRPr lang="en-US" sz="2200" dirty="0" smtClean="0"/>
          </a:p>
          <a:p>
            <a:r>
              <a:rPr lang="en-US" sz="2200" dirty="0" smtClean="0"/>
              <a:t>Erica helps parents develop an understanding of their Middle School child’s social and emotional needs.  She supports students so they are engaged with school and enrichment activities such as sports, music and art programs. </a:t>
            </a:r>
            <a:endParaRPr lang="en-US" sz="2200" dirty="0" smtClean="0"/>
          </a:p>
          <a:p>
            <a:endParaRPr lang="en-US" sz="2400" dirty="0"/>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000" y="1828800"/>
            <a:ext cx="2400300" cy="32004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4650" y="76200"/>
            <a:ext cx="3562350" cy="838200"/>
          </a:xfrm>
          <a:prstGeom prst="rect">
            <a:avLst/>
          </a:prstGeom>
        </p:spPr>
      </p:pic>
    </p:spTree>
    <p:extLst>
      <p:ext uri="{BB962C8B-B14F-4D97-AF65-F5344CB8AC3E}">
        <p14:creationId xmlns:p14="http://schemas.microsoft.com/office/powerpoint/2010/main" val="307380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32560" y="1143000"/>
            <a:ext cx="7498080" cy="5410200"/>
          </a:xfrm>
        </p:spPr>
        <p:txBody>
          <a:bodyPr>
            <a:noAutofit/>
          </a:bodyPr>
          <a:lstStyle/>
          <a:p>
            <a:pPr lvl="0"/>
            <a:r>
              <a:rPr lang="en-US" sz="2800" dirty="0" smtClean="0"/>
              <a:t>A </a:t>
            </a:r>
            <a:r>
              <a:rPr lang="en-US" sz="2800" dirty="0"/>
              <a:t>family of three experiencing financial hardships due to father and mother being becoming unemployed due to COVID-19. They are both undocumented </a:t>
            </a:r>
            <a:r>
              <a:rPr lang="en-US" sz="2800" dirty="0" smtClean="0"/>
              <a:t>and need assistance with their </a:t>
            </a:r>
            <a:r>
              <a:rPr lang="en-US" sz="2800" dirty="0"/>
              <a:t>utilities. They require $250.</a:t>
            </a:r>
          </a:p>
          <a:p>
            <a:pPr marL="82296" indent="0">
              <a:buNone/>
            </a:pPr>
            <a:endParaRPr lang="en-US" sz="2800" dirty="0"/>
          </a:p>
          <a:p>
            <a:pPr lvl="0"/>
            <a:r>
              <a:rPr lang="en-US" sz="2800" dirty="0"/>
              <a:t>An undocumented mother of </a:t>
            </a:r>
            <a:r>
              <a:rPr lang="en-US" sz="2800" dirty="0" smtClean="0"/>
              <a:t>three lost </a:t>
            </a:r>
            <a:r>
              <a:rPr lang="en-US" sz="2800" dirty="0"/>
              <a:t>her job due to COVID-19. My clients sister and daughter have moved in due to domestic violence. This family requires rental assistance and a baby swing.</a:t>
            </a:r>
          </a:p>
          <a:p>
            <a:r>
              <a:rPr lang="en-US" dirty="0"/>
              <a:t> </a:t>
            </a:r>
          </a:p>
          <a:p>
            <a:pPr marL="82296" indent="0">
              <a:buNone/>
            </a:pPr>
            <a:endParaRPr lang="en-US" sz="1800" b="1" dirty="0" smtClean="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2350" y="76200"/>
            <a:ext cx="2914650" cy="685800"/>
          </a:xfrm>
          <a:prstGeom prst="rect">
            <a:avLst/>
          </a:prstGeom>
        </p:spPr>
      </p:pic>
    </p:spTree>
    <p:extLst>
      <p:ext uri="{BB962C8B-B14F-4D97-AF65-F5344CB8AC3E}">
        <p14:creationId xmlns:p14="http://schemas.microsoft.com/office/powerpoint/2010/main" val="3626995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838200"/>
            <a:ext cx="7421880" cy="5970865"/>
          </a:xfrm>
          <a:prstGeom prst="rect">
            <a:avLst/>
          </a:prstGeom>
        </p:spPr>
        <p:txBody>
          <a:bodyPr wrap="square">
            <a:spAutoFit/>
          </a:bodyPr>
          <a:lstStyle/>
          <a:p>
            <a:pPr lvl="0"/>
            <a:r>
              <a:rPr lang="en-US" sz="2800" dirty="0"/>
              <a:t>A family of three experiencing </a:t>
            </a:r>
            <a:r>
              <a:rPr lang="en-US" sz="2800" dirty="0" smtClean="0"/>
              <a:t>financial </a:t>
            </a:r>
            <a:r>
              <a:rPr lang="en-US" sz="2800" dirty="0"/>
              <a:t>hardships due to father and mother being becoming unemployed due to COVID-19. </a:t>
            </a:r>
            <a:r>
              <a:rPr lang="en-US" sz="2800" dirty="0" smtClean="0"/>
              <a:t> </a:t>
            </a:r>
            <a:r>
              <a:rPr lang="en-US" sz="2800" dirty="0" smtClean="0"/>
              <a:t>They work in the hotel industry and both are undocumented </a:t>
            </a:r>
            <a:r>
              <a:rPr lang="en-US" sz="2800" dirty="0"/>
              <a:t>and </a:t>
            </a:r>
            <a:r>
              <a:rPr lang="en-US" sz="2800" dirty="0" smtClean="0"/>
              <a:t>need financial assistance with </a:t>
            </a:r>
            <a:r>
              <a:rPr lang="en-US" sz="2800" dirty="0" smtClean="0"/>
              <a:t>their </a:t>
            </a:r>
            <a:r>
              <a:rPr lang="en-US" sz="2800" dirty="0"/>
              <a:t>utilities. They require $250</a:t>
            </a:r>
            <a:r>
              <a:rPr lang="en-US" sz="2800" dirty="0" smtClean="0"/>
              <a:t>.</a:t>
            </a:r>
          </a:p>
          <a:p>
            <a:pPr lvl="0"/>
            <a:endParaRPr lang="en-US" sz="2800" dirty="0"/>
          </a:p>
          <a:p>
            <a:r>
              <a:rPr lang="en-US" sz="2800" dirty="0" smtClean="0"/>
              <a:t>Family </a:t>
            </a:r>
            <a:r>
              <a:rPr lang="en-US" sz="2800" dirty="0"/>
              <a:t>in need of a </a:t>
            </a:r>
            <a:r>
              <a:rPr lang="en-US" sz="2800" dirty="0" smtClean="0"/>
              <a:t>dependable computer</a:t>
            </a:r>
            <a:r>
              <a:rPr lang="en-US" sz="2800" dirty="0"/>
              <a:t>. Student relies on </a:t>
            </a:r>
            <a:r>
              <a:rPr lang="en-US" sz="2800" dirty="0" smtClean="0"/>
              <a:t>access </a:t>
            </a:r>
            <a:r>
              <a:rPr lang="en-US" sz="2800" dirty="0"/>
              <a:t>to </a:t>
            </a:r>
            <a:r>
              <a:rPr lang="en-US" sz="2800" dirty="0" err="1" smtClean="0"/>
              <a:t>TeleHealth</a:t>
            </a:r>
            <a:r>
              <a:rPr lang="en-US" sz="2800" dirty="0" smtClean="0"/>
              <a:t> for </a:t>
            </a:r>
            <a:r>
              <a:rPr lang="en-US" sz="2800" dirty="0"/>
              <a:t>his </a:t>
            </a:r>
            <a:r>
              <a:rPr lang="en-US" sz="2800" dirty="0" smtClean="0"/>
              <a:t>mental health treatment sessions. </a:t>
            </a:r>
            <a:r>
              <a:rPr lang="en-US" sz="2800" dirty="0" smtClean="0"/>
              <a:t> Single Mother </a:t>
            </a:r>
            <a:r>
              <a:rPr lang="en-US" sz="2800" dirty="0"/>
              <a:t>is undocumented and </a:t>
            </a:r>
            <a:r>
              <a:rPr lang="en-US" sz="2800" dirty="0" smtClean="0"/>
              <a:t>unemployed. </a:t>
            </a:r>
            <a:r>
              <a:rPr lang="en-US" sz="2800" dirty="0"/>
              <a:t>The computer </a:t>
            </a:r>
            <a:r>
              <a:rPr lang="en-US" sz="2800" dirty="0" smtClean="0"/>
              <a:t>is purchased from Exploration Station in Grover Beach and costs $300. </a:t>
            </a:r>
            <a:endParaRPr lang="en-US" sz="2800" dirty="0"/>
          </a:p>
          <a:p>
            <a:pPr lvl="0"/>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200" y="76200"/>
            <a:ext cx="2590800" cy="609600"/>
          </a:xfrm>
          <a:prstGeom prst="rect">
            <a:avLst/>
          </a:prstGeom>
        </p:spPr>
      </p:pic>
    </p:spTree>
    <p:extLst>
      <p:ext uri="{BB962C8B-B14F-4D97-AF65-F5344CB8AC3E}">
        <p14:creationId xmlns:p14="http://schemas.microsoft.com/office/powerpoint/2010/main" val="789698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4643</TotalTime>
  <Words>240</Words>
  <Application>Microsoft Office PowerPoint</Application>
  <PresentationFormat>On-screen Show (4:3)</PresentationFormat>
  <Paragraphs>13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Calibri</vt:lpstr>
      <vt:lpstr>Gill Sans MT</vt:lpstr>
      <vt:lpstr>Verdana</vt:lpstr>
      <vt:lpstr>Wingdings 2</vt:lpstr>
      <vt:lpstr>Solstice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Centralized Data on Different Programs</dc:title>
  <dc:creator>Kimberly Miramon;March</dc:creator>
  <cp:lastModifiedBy>Lisa</cp:lastModifiedBy>
  <cp:revision>293</cp:revision>
  <cp:lastPrinted>2019-08-22T23:59:22Z</cp:lastPrinted>
  <dcterms:created xsi:type="dcterms:W3CDTF">2015-05-12T17:08:39Z</dcterms:created>
  <dcterms:modified xsi:type="dcterms:W3CDTF">2020-05-24T21:42:14Z</dcterms:modified>
</cp:coreProperties>
</file>